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5" r:id="rId2"/>
    <p:sldId id="323" r:id="rId3"/>
    <p:sldId id="376" r:id="rId4"/>
    <p:sldId id="380" r:id="rId5"/>
    <p:sldId id="377" r:id="rId6"/>
    <p:sldId id="367" r:id="rId7"/>
    <p:sldId id="381" r:id="rId8"/>
    <p:sldId id="382" r:id="rId9"/>
    <p:sldId id="383" r:id="rId10"/>
    <p:sldId id="25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FFED"/>
    <a:srgbClr val="88DFB8"/>
    <a:srgbClr val="C3F78A"/>
    <a:srgbClr val="ABF7ED"/>
    <a:srgbClr val="2EF7D8"/>
    <a:srgbClr val="00D9F7"/>
    <a:srgbClr val="07381D"/>
    <a:srgbClr val="FAA68C"/>
    <a:srgbClr val="1CABE9"/>
    <a:srgbClr val="AED6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FB7459-7382-38A5-DF6A-AD3C982E1280}" v="1136" dt="2025-02-24T06:48:58.4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052"/>
    <p:restoredTop sz="97030"/>
  </p:normalViewPr>
  <p:slideViewPr>
    <p:cSldViewPr snapToGrid="0">
      <p:cViewPr varScale="1">
        <p:scale>
          <a:sx n="107" d="100"/>
          <a:sy n="107" d="100"/>
        </p:scale>
        <p:origin x="19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436120-60DB-BB29-BC63-8CAD1A05672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4FB930-4108-3D87-8DFC-D503248246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61814D-F1A1-0F49-BF48-EAD1B853B3E8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F984E7-9730-BB49-21DA-605CA9A6152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5AB165-5441-E9DE-6D80-40CA5CFF71D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58E81-9754-824F-BE83-891F08C48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813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F17939-A7D6-48C9-9AF2-28BACFEE9B9A}" type="datetimeFigureOut">
              <a:t>2/23/2025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AC9BC1-6911-4AD7-ADF3-0B2FDA940E7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705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Title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0542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9BC1-6911-4AD7-ADF3-0B2FDA940E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44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9BC1-6911-4AD7-ADF3-0B2FDA940E7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65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A0DCD-158F-C884-0E15-22C3129E2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7DE83A-08D9-516A-ACD3-93C4EEA568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22C8E7-A1F1-C0A3-7873-3DD5873F9E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2AED0-7D78-F733-E311-A2A59EF68E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9BC1-6911-4AD7-ADF3-0B2FDA940E7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533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009B6-D0A1-3DA2-6727-5D3E696D6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FCD5C3-2327-F463-2A7B-935683576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449D0F-4516-A3BD-E07D-CD4F6F2DD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241A80-786A-931C-512D-E55E438BBF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9BC1-6911-4AD7-ADF3-0B2FDA940E7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07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703A1-E2B9-CA34-91E9-016DA3E11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0888F8-A6A5-A1FF-A272-5B50065D8F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253054-E854-BC67-3202-B0CF676977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F34FF-B52E-E10D-B349-856203765E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9BC1-6911-4AD7-ADF3-0B2FDA940E7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996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9BC1-6911-4AD7-ADF3-0B2FDA940E7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452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EA161-8A61-89B8-EB1A-4CF346C7C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5CFCF7-EABA-8633-A649-3FA800D250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39F1FB-2B80-80DB-0D44-E3939A4AAB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48611-791C-7D1C-607A-A56E536AF1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9BC1-6911-4AD7-ADF3-0B2FDA940E7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9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A6742-C226-7737-B00D-DC3D97E20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A38602-D638-EA81-9B0F-8D75E734C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3F40C3-8D18-7FF3-B625-2B6983FCB1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9F632E-DF69-DB90-8D9A-211534F980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9BC1-6911-4AD7-ADF3-0B2FDA940E7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72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68217-0EFD-6F07-BCAC-D17FB7EDC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BE03A1-EEB7-D2CF-8472-4BEDBEB498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EBD6C7-CF46-C714-A7A6-9D1BDA4E1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732C4-5A36-D90E-C24E-18CFED6F4A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C9BC1-6911-4AD7-ADF3-0B2FDA940E7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03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6896599" y="1"/>
            <a:ext cx="5295402" cy="68580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814086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4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617339" indent="0">
              <a:buNone/>
              <a:defRPr sz="4849">
                <a:solidFill>
                  <a:schemeClr val="bg1"/>
                </a:solidFill>
                <a:latin typeface="+mj-lt"/>
              </a:defRPr>
            </a:lvl2pPr>
            <a:lvl3pPr marL="1234683" indent="0">
              <a:buNone/>
              <a:defRPr sz="4849">
                <a:solidFill>
                  <a:schemeClr val="bg1"/>
                </a:solidFill>
                <a:latin typeface="+mj-lt"/>
              </a:defRPr>
            </a:lvl3pPr>
            <a:lvl4pPr marL="1852023" indent="0">
              <a:buNone/>
              <a:defRPr sz="4849">
                <a:solidFill>
                  <a:schemeClr val="bg1"/>
                </a:solidFill>
                <a:latin typeface="+mj-lt"/>
              </a:defRPr>
            </a:lvl4pPr>
            <a:lvl5pPr marL="2469366" indent="0">
              <a:buNone/>
              <a:defRPr sz="4849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Title of Presentation 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8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2">
                <a:solidFill>
                  <a:schemeClr val="bg1"/>
                </a:solidFill>
              </a:defRPr>
            </a:lvl1pPr>
            <a:lvl2pPr marL="617339" indent="0">
              <a:buNone/>
              <a:defRPr/>
            </a:lvl2pPr>
            <a:lvl3pPr marL="1234683" indent="0">
              <a:buNone/>
              <a:defRPr/>
            </a:lvl3pPr>
            <a:lvl4pPr marL="1852023" indent="0">
              <a:buNone/>
              <a:defRPr/>
            </a:lvl4pPr>
            <a:lvl5pPr marL="2469366" indent="0">
              <a:buNone/>
              <a:defRPr/>
            </a:lvl5pPr>
          </a:lstStyle>
          <a:p>
            <a:pPr lvl="0"/>
            <a:r>
              <a:rPr lang="en-US" err="1"/>
              <a:t>Subheadline</a:t>
            </a:r>
            <a:r>
              <a:rPr lang="en-US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0" y="5941737"/>
            <a:ext cx="3106271" cy="694786"/>
          </a:xfrm>
          <a:prstGeom prst="rect">
            <a:avLst/>
          </a:prstGeom>
        </p:spPr>
      </p:pic>
      <p:sp>
        <p:nvSpPr>
          <p:cNvPr id="13" name="Date Placeholder 12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D7219087-6945-4149-80FE-ABB6A8BC3938}" type="datetime1">
              <a:rPr lang="en-US" smtClean="0"/>
              <a:t>2/23/2025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54A8C60-E5FD-4CA6-8239-DE2F59FAD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53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6" y="2448265"/>
            <a:ext cx="8597823" cy="91794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/>
          <a:p>
            <a:r>
              <a:rPr lang="en-US"/>
              <a:t>Section Header Goes Here</a:t>
            </a:r>
          </a:p>
        </p:txBody>
      </p:sp>
      <p:sp>
        <p:nvSpPr>
          <p:cNvPr id="4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6" y="3866468"/>
            <a:ext cx="8597823" cy="446404"/>
          </a:xfrm>
        </p:spPr>
        <p:txBody>
          <a:bodyPr wrap="square">
            <a:sp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en-US"/>
              <a:t>Section subhead goes here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1"/>
            <a:ext cx="2270235" cy="6858000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EF177EA-1A1B-C441-A2C6-3230EF5E763E}" type="datetime1">
              <a:rPr lang="en-US" smtClean="0"/>
              <a:t>2/23/2025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54A8C60-E5FD-4CA6-8239-DE2F59FAD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00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797089" y="2457396"/>
            <a:ext cx="8597823" cy="917944"/>
          </a:xfrm>
          <a:prstGeom prst="rect">
            <a:avLst/>
          </a:prstGeom>
        </p:spPr>
        <p:txBody>
          <a:bodyPr vert="horz" wrap="square" lIns="91440" tIns="91440" rIns="91440" bIns="91440" rtlCol="0" anchor="ctr" anchorCtr="0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“Quote Goes Here.”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" t="28562" r="1" b="57447"/>
          <a:stretch/>
        </p:blipFill>
        <p:spPr>
          <a:xfrm>
            <a:off x="217843" y="5324895"/>
            <a:ext cx="11707009" cy="1662197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9FC78-F461-9740-BCD2-D424AEEAB311}" type="datetime1">
              <a:rPr lang="en-US" smtClean="0"/>
              <a:t>2/23/2025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8C60-E5FD-4CA6-8239-DE2F59FAD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404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655544" y="2407829"/>
            <a:ext cx="3180577" cy="553998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2118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Text Goes Here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5997131"/>
            <a:ext cx="12192000" cy="544538"/>
            <a:chOff x="0" y="6739600"/>
            <a:chExt cx="13817600" cy="617143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0229" y="6739600"/>
              <a:ext cx="617143" cy="617143"/>
            </a:xfrm>
            <a:prstGeom prst="rect">
              <a:avLst/>
            </a:prstGeom>
          </p:spPr>
        </p:pic>
      </p:grpSp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4505712" y="2407829"/>
            <a:ext cx="3180577" cy="553998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2118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Text Goes Here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8355879" y="2407829"/>
            <a:ext cx="3180577" cy="553998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2118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Text Goes Here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731C2AA-39C5-1E48-B094-E055B02527B0}" type="datetime1">
              <a:rPr lang="en-US" smtClean="0"/>
              <a:t>2/23/2025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54A8C60-E5FD-4CA6-8239-DE2F59FADF72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8068235" cy="6858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8068235" y="0"/>
            <a:ext cx="412376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435788" y="2495589"/>
            <a:ext cx="3388659" cy="483085"/>
          </a:xfrm>
          <a:prstGeom prst="rect">
            <a:avLst/>
          </a:prstGeom>
        </p:spPr>
        <p:txBody>
          <a:bodyPr vert="horz" wrap="square" lIns="101858" tIns="50929" rIns="101858" bIns="50929" rtlCol="0" anchor="b" anchorCtr="0">
            <a:spAutoFit/>
          </a:bodyPr>
          <a:lstStyle>
            <a:lvl1pPr algn="ctr">
              <a:defRPr sz="2471" b="0">
                <a:solidFill>
                  <a:schemeClr val="bg1"/>
                </a:solidFill>
              </a:defRPr>
            </a:lvl1pPr>
          </a:lstStyle>
          <a:p>
            <a:r>
              <a:rPr lang="en-US"/>
              <a:t>Copy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8435788" y="3429000"/>
            <a:ext cx="3388659" cy="441581"/>
          </a:xfrm>
        </p:spPr>
        <p:txBody>
          <a:bodyPr wrap="square">
            <a:spAutoFit/>
          </a:bodyPr>
          <a:lstStyle>
            <a:lvl1pPr marL="0" indent="0" algn="ctr">
              <a:lnSpc>
                <a:spcPct val="114000"/>
              </a:lnSpc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text goes here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0955" y="6130744"/>
            <a:ext cx="431421" cy="431421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44AAB15-E163-DA4B-BE63-AC90339815E9}" type="datetime1">
              <a:rPr lang="en-US" smtClean="0"/>
              <a:t>2/23/2025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54A8C60-E5FD-4CA6-8239-DE2F59FAD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9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48599" y="866879"/>
            <a:ext cx="4290357" cy="1488356"/>
          </a:xfrm>
        </p:spPr>
        <p:txBody>
          <a:bodyPr anchor="t" anchorCtr="0"/>
          <a:lstStyle>
            <a:lvl1pPr>
              <a:defRPr sz="4236"/>
            </a:lvl1pPr>
          </a:lstStyle>
          <a:p>
            <a:r>
              <a:rPr lang="en-US"/>
              <a:t>Headline Copy Goes Here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48599" y="2693172"/>
            <a:ext cx="4290356" cy="17434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387553" y="0"/>
            <a:ext cx="6804447" cy="6858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956B176-F0FA-6348-AD9B-74BEFC3A8468}" type="datetime1">
              <a:rPr lang="en-US" smtClean="0"/>
              <a:t>2/23/2025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4A8C60-E5FD-4CA6-8239-DE2F59FAD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79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53047" y="866879"/>
            <a:ext cx="4290357" cy="1488356"/>
          </a:xfrm>
        </p:spPr>
        <p:txBody>
          <a:bodyPr anchor="t" anchorCtr="0"/>
          <a:lstStyle>
            <a:lvl1pPr>
              <a:defRPr sz="4236"/>
            </a:lvl1pPr>
          </a:lstStyle>
          <a:p>
            <a:r>
              <a:rPr lang="en-US"/>
              <a:t>Headline Copy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53046" y="2693172"/>
            <a:ext cx="4290356" cy="17434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2" y="0"/>
            <a:ext cx="6804447" cy="6858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0E3812-2679-A240-8011-91C7EFD9179E}" type="datetime1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4A8C60-E5FD-4CA6-8239-DE2F59FAD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7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564776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3316" y="5871797"/>
            <a:ext cx="11485369" cy="699811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3879"/>
            </a:lvl1pPr>
          </a:lstStyle>
          <a:p>
            <a:r>
              <a:rPr lang="en-US"/>
              <a:t>Headline Copy Here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C6C707C-6973-B64B-92EF-981DD9EA6EAA}" type="datetime1">
              <a:rPr lang="en-US" smtClean="0"/>
              <a:t>2/23/2025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54A8C60-E5FD-4CA6-8239-DE2F59FAD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5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87E0E49-65D6-6C43-80DA-BEC60BE33B51}" type="datetime1">
              <a:rPr lang="en-US" smtClean="0"/>
              <a:t>2/23/2025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54A8C60-E5FD-4CA6-8239-DE2F59FAD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4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8073556" y="2044932"/>
            <a:ext cx="3564263" cy="1147498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3394"/>
            </a:lvl1pPr>
          </a:lstStyle>
          <a:p>
            <a:r>
              <a:rPr lang="en-US"/>
              <a:t>Headline Copy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8073556" y="3290748"/>
            <a:ext cx="3564263" cy="435440"/>
          </a:xfrm>
        </p:spPr>
        <p:txBody>
          <a:bodyPr wrap="square">
            <a:spAutoFit/>
          </a:bodyPr>
          <a:lstStyle>
            <a:lvl1pPr marL="0" indent="0" algn="l">
              <a:lnSpc>
                <a:spcPct val="114000"/>
              </a:lnSpc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 hasCustomPrompt="1"/>
          </p:nvPr>
        </p:nvSpPr>
        <p:spPr>
          <a:xfrm>
            <a:off x="1119910" y="1273270"/>
            <a:ext cx="6055592" cy="440846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chart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  <p:sp>
        <p:nvSpPr>
          <p:cNvPr id="2" name="Date Placeholder 1"/>
          <p:cNvSpPr>
            <a:spLocks noGrp="1"/>
          </p:cNvSpPr>
          <p:nvPr>
            <p:ph type="dt" sz="half" idx="13"/>
          </p:nvPr>
        </p:nvSpPr>
        <p:spPr>
          <a:xfrm>
            <a:off x="1712483" y="6491706"/>
            <a:ext cx="2744041" cy="365592"/>
          </a:xfrm>
        </p:spPr>
        <p:txBody>
          <a:bodyPr/>
          <a:lstStyle/>
          <a:p>
            <a:fld id="{C4CD0AC3-0F68-4D45-8E91-9CD7C8731632}" type="datetime1">
              <a:rPr lang="en-US" smtClean="0"/>
              <a:t>2/23/2025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4"/>
          </p:nvPr>
        </p:nvSpPr>
        <p:spPr>
          <a:xfrm>
            <a:off x="3958196" y="6491006"/>
            <a:ext cx="4115360" cy="36559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8893779" y="6491006"/>
            <a:ext cx="2744040" cy="365592"/>
          </a:xfrm>
        </p:spPr>
        <p:txBody>
          <a:bodyPr/>
          <a:lstStyle/>
          <a:p>
            <a:fld id="{654A8C60-E5FD-4CA6-8239-DE2F59FAD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58665-AD9F-6D49-B3DC-1F4128CEE459}" type="datetime1">
              <a:rPr lang="en-US" smtClean="0"/>
              <a:t>2/23/2025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8C60-E5FD-4CA6-8239-DE2F59FAD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93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6896599" y="1"/>
            <a:ext cx="5295402" cy="68580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814086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4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617339" indent="0">
              <a:buNone/>
              <a:defRPr sz="4849">
                <a:solidFill>
                  <a:schemeClr val="bg1"/>
                </a:solidFill>
                <a:latin typeface="+mj-lt"/>
              </a:defRPr>
            </a:lvl2pPr>
            <a:lvl3pPr marL="1234683" indent="0">
              <a:buNone/>
              <a:defRPr sz="4849">
                <a:solidFill>
                  <a:schemeClr val="bg1"/>
                </a:solidFill>
                <a:latin typeface="+mj-lt"/>
              </a:defRPr>
            </a:lvl3pPr>
            <a:lvl4pPr marL="1852023" indent="0">
              <a:buNone/>
              <a:defRPr sz="4849">
                <a:solidFill>
                  <a:schemeClr val="bg1"/>
                </a:solidFill>
                <a:latin typeface="+mj-lt"/>
              </a:defRPr>
            </a:lvl4pPr>
            <a:lvl5pPr marL="2469366" indent="0">
              <a:buNone/>
              <a:defRPr sz="4849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Title of Presentation 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8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2">
                <a:solidFill>
                  <a:schemeClr val="bg1"/>
                </a:solidFill>
              </a:defRPr>
            </a:lvl1pPr>
            <a:lvl2pPr marL="617339" indent="0">
              <a:buNone/>
              <a:defRPr/>
            </a:lvl2pPr>
            <a:lvl3pPr marL="1234683" indent="0">
              <a:buNone/>
              <a:defRPr/>
            </a:lvl3pPr>
            <a:lvl4pPr marL="1852023" indent="0">
              <a:buNone/>
              <a:defRPr/>
            </a:lvl4pPr>
            <a:lvl5pPr marL="2469366" indent="0">
              <a:buNone/>
              <a:defRPr/>
            </a:lvl5pPr>
          </a:lstStyle>
          <a:p>
            <a:pPr lvl="0"/>
            <a:r>
              <a:rPr lang="en-US" err="1"/>
              <a:t>Subheadline</a:t>
            </a:r>
            <a:r>
              <a:rPr lang="en-US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811778" y="6061352"/>
            <a:ext cx="2826038" cy="45182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12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Insert Unit Identifier here (.</a:t>
            </a:r>
            <a:r>
              <a:rPr lang="en-US" err="1"/>
              <a:t>png</a:t>
            </a:r>
            <a:r>
              <a:rPr lang="en-US"/>
              <a:t>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E3D970-06DC-DB42-8CFB-9FA0D7C92278}" type="datetime1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4A8C60-E5FD-4CA6-8239-DE2F59FAD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6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8E706-53CB-B848-A966-0C493CEB1798}" type="datetime1">
              <a:rPr lang="en-US" smtClean="0"/>
              <a:t>2/23/2025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8C60-E5FD-4CA6-8239-DE2F59FADF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6F55A-694E-BC45-B4A3-9794FED562C5}" type="datetime1">
              <a:rPr lang="en-US" smtClean="0"/>
              <a:t>2/23/2025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8C60-E5FD-4CA6-8239-DE2F59FAD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97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Do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643538" y="3705195"/>
            <a:ext cx="11083635" cy="97765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4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0" r="31394"/>
          <a:stretch/>
        </p:blipFill>
        <p:spPr>
          <a:xfrm>
            <a:off x="7417669" y="0"/>
            <a:ext cx="4774331" cy="6676068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5F4BD-6ECE-9846-84AF-DF43DBFA041C}" type="datetime1">
              <a:rPr lang="en-US" smtClean="0"/>
              <a:t>2/23/2025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8C60-E5FD-4CA6-8239-DE2F59FAD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2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643538" y="3705195"/>
            <a:ext cx="11083635" cy="97765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4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D2694-572C-6443-8C3A-4A794A3D78DE}" type="datetime1">
              <a:rPr lang="en-US" smtClean="0"/>
              <a:t>2/23/2025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8C60-E5FD-4CA6-8239-DE2F59FADF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643538" y="3704819"/>
            <a:ext cx="11083635" cy="97765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4" b="0" i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778009" y="5237957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1"/>
            <a:ext cx="3106271" cy="69478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D827A-5088-D447-A9A1-95DF4501BD8B}" type="datetime1">
              <a:rPr lang="en-US" smtClean="0"/>
              <a:t>2/23/2025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8C60-E5FD-4CA6-8239-DE2F59FAD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6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3072D-FFA2-7B45-A4A7-B6B1C97C8C33}" type="datetime1">
              <a:rPr lang="en-US" smtClean="0"/>
              <a:t>2/23/2025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8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920AE-58FE-5D42-B042-C8656364726B}" type="datetime1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729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71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814086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4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617339" indent="0">
              <a:buNone/>
              <a:defRPr sz="4849">
                <a:solidFill>
                  <a:schemeClr val="bg1"/>
                </a:solidFill>
                <a:latin typeface="+mj-lt"/>
              </a:defRPr>
            </a:lvl2pPr>
            <a:lvl3pPr marL="1234683" indent="0">
              <a:buNone/>
              <a:defRPr sz="4849">
                <a:solidFill>
                  <a:schemeClr val="bg1"/>
                </a:solidFill>
                <a:latin typeface="+mj-lt"/>
              </a:defRPr>
            </a:lvl3pPr>
            <a:lvl4pPr marL="1852023" indent="0">
              <a:buNone/>
              <a:defRPr sz="4849">
                <a:solidFill>
                  <a:schemeClr val="bg1"/>
                </a:solidFill>
                <a:latin typeface="+mj-lt"/>
              </a:defRPr>
            </a:lvl4pPr>
            <a:lvl5pPr marL="2469366" indent="0">
              <a:buNone/>
              <a:defRPr sz="4849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Title of Presentation 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8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2">
                <a:solidFill>
                  <a:schemeClr val="bg1"/>
                </a:solidFill>
              </a:defRPr>
            </a:lvl1pPr>
            <a:lvl2pPr marL="617339" indent="0">
              <a:buNone/>
              <a:defRPr/>
            </a:lvl2pPr>
            <a:lvl3pPr marL="1234683" indent="0">
              <a:buNone/>
              <a:defRPr/>
            </a:lvl3pPr>
            <a:lvl4pPr marL="1852023" indent="0">
              <a:buNone/>
              <a:defRPr/>
            </a:lvl4pPr>
            <a:lvl5pPr marL="2469366" indent="0">
              <a:buNone/>
              <a:defRPr/>
            </a:lvl5pPr>
          </a:lstStyle>
          <a:p>
            <a:pPr lvl="0"/>
            <a:r>
              <a:rPr lang="en-US" err="1"/>
              <a:t>Subheadline</a:t>
            </a:r>
            <a:r>
              <a:rPr lang="en-US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0" y="5941737"/>
            <a:ext cx="3106271" cy="694786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3B9B5C9D-D5D2-DC44-B389-AD2E914A0281}" type="datetime1">
              <a:rPr lang="en-US" smtClean="0"/>
              <a:t>2/23/2025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54A8C60-E5FD-4CA6-8239-DE2F59FADF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814086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4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617339" indent="0">
              <a:buNone/>
              <a:defRPr sz="4849">
                <a:solidFill>
                  <a:schemeClr val="bg1"/>
                </a:solidFill>
                <a:latin typeface="+mj-lt"/>
              </a:defRPr>
            </a:lvl2pPr>
            <a:lvl3pPr marL="1234683" indent="0">
              <a:buNone/>
              <a:defRPr sz="4849">
                <a:solidFill>
                  <a:schemeClr val="bg1"/>
                </a:solidFill>
                <a:latin typeface="+mj-lt"/>
              </a:defRPr>
            </a:lvl3pPr>
            <a:lvl4pPr marL="1852023" indent="0">
              <a:buNone/>
              <a:defRPr sz="4849">
                <a:solidFill>
                  <a:schemeClr val="bg1"/>
                </a:solidFill>
                <a:latin typeface="+mj-lt"/>
              </a:defRPr>
            </a:lvl4pPr>
            <a:lvl5pPr marL="2469366" indent="0">
              <a:buNone/>
              <a:defRPr sz="4849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Title of Presentation 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8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2">
                <a:solidFill>
                  <a:schemeClr val="bg1"/>
                </a:solidFill>
              </a:defRPr>
            </a:lvl1pPr>
            <a:lvl2pPr marL="617339" indent="0">
              <a:buNone/>
              <a:defRPr/>
            </a:lvl2pPr>
            <a:lvl3pPr marL="1234683" indent="0">
              <a:buNone/>
              <a:defRPr/>
            </a:lvl3pPr>
            <a:lvl4pPr marL="1852023" indent="0">
              <a:buNone/>
              <a:defRPr/>
            </a:lvl4pPr>
            <a:lvl5pPr marL="2469366" indent="0">
              <a:buNone/>
              <a:defRPr/>
            </a:lvl5pPr>
          </a:lstStyle>
          <a:p>
            <a:pPr lvl="0"/>
            <a:r>
              <a:rPr lang="en-US" err="1"/>
              <a:t>Subheadline</a:t>
            </a:r>
            <a:r>
              <a:rPr lang="en-US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811778" y="6061352"/>
            <a:ext cx="2826038" cy="45182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12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Insert Unit Identifier here (.</a:t>
            </a:r>
            <a:r>
              <a:rPr lang="en-US" err="1"/>
              <a:t>png</a:t>
            </a:r>
            <a:r>
              <a:rPr lang="en-US"/>
              <a:t>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2A9AA4E-FF42-3D45-9C0E-2716C51891C4}" type="datetime1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4A8C60-E5FD-4CA6-8239-DE2F59FADF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C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1190463" y="1090706"/>
            <a:ext cx="184731" cy="465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24"/>
          </a:p>
        </p:txBody>
      </p:sp>
      <p:sp>
        <p:nvSpPr>
          <p:cNvPr id="3" name="TextBox 2"/>
          <p:cNvSpPr txBox="1"/>
          <p:nvPr userDrawn="1"/>
        </p:nvSpPr>
        <p:spPr>
          <a:xfrm>
            <a:off x="-1847272" y="-418353"/>
            <a:ext cx="184731" cy="465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24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29371" y="-702236"/>
            <a:ext cx="184731" cy="465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24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54184" y="2378437"/>
            <a:ext cx="11083635" cy="1814086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4" b="0" i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617339" indent="0">
              <a:buNone/>
              <a:defRPr sz="4849">
                <a:solidFill>
                  <a:schemeClr val="bg1"/>
                </a:solidFill>
                <a:latin typeface="+mj-lt"/>
              </a:defRPr>
            </a:lvl2pPr>
            <a:lvl3pPr marL="1234683" indent="0">
              <a:buNone/>
              <a:defRPr sz="4849">
                <a:solidFill>
                  <a:schemeClr val="bg1"/>
                </a:solidFill>
                <a:latin typeface="+mj-lt"/>
              </a:defRPr>
            </a:lvl3pPr>
            <a:lvl4pPr marL="1852023" indent="0">
              <a:buNone/>
              <a:defRPr sz="4849">
                <a:solidFill>
                  <a:schemeClr val="bg1"/>
                </a:solidFill>
                <a:latin typeface="+mj-lt"/>
              </a:defRPr>
            </a:lvl4pPr>
            <a:lvl5pPr marL="2469366" indent="0">
              <a:buNone/>
              <a:defRPr sz="4849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Title of Presentation 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54183" y="4737628"/>
            <a:ext cx="11083634" cy="423645"/>
          </a:xfrm>
        </p:spPr>
        <p:txBody>
          <a:bodyPr>
            <a:spAutoFit/>
          </a:bodyPr>
          <a:lstStyle>
            <a:lvl1pPr marL="0" indent="0">
              <a:buNone/>
              <a:defRPr sz="1412">
                <a:solidFill>
                  <a:schemeClr val="tx2"/>
                </a:solidFill>
              </a:defRPr>
            </a:lvl1pPr>
            <a:lvl2pPr marL="617339" indent="0">
              <a:buNone/>
              <a:defRPr/>
            </a:lvl2pPr>
            <a:lvl3pPr marL="1234683" indent="0">
              <a:buNone/>
              <a:defRPr/>
            </a:lvl3pPr>
            <a:lvl4pPr marL="1852023" indent="0">
              <a:buNone/>
              <a:defRPr/>
            </a:lvl4pPr>
            <a:lvl5pPr marL="2469366" indent="0">
              <a:buNone/>
              <a:defRPr/>
            </a:lvl5pPr>
          </a:lstStyle>
          <a:p>
            <a:pPr lvl="0"/>
            <a:r>
              <a:rPr lang="en-US" err="1"/>
              <a:t>Subheadline</a:t>
            </a:r>
            <a:r>
              <a:rPr lang="en-US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0" y="5941738"/>
            <a:ext cx="3106271" cy="69478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5B72E1C-E9D6-CB49-8BA0-B9A269576503}" type="datetime1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4A8C60-E5FD-4CA6-8239-DE2F59FAD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65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Unit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1190463" y="1090706"/>
            <a:ext cx="184731" cy="465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24"/>
          </a:p>
        </p:txBody>
      </p:sp>
      <p:sp>
        <p:nvSpPr>
          <p:cNvPr id="3" name="TextBox 2"/>
          <p:cNvSpPr txBox="1"/>
          <p:nvPr userDrawn="1"/>
        </p:nvSpPr>
        <p:spPr>
          <a:xfrm>
            <a:off x="-1847272" y="-418353"/>
            <a:ext cx="184731" cy="465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24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29371" y="-702236"/>
            <a:ext cx="184731" cy="465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24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54184" y="2378437"/>
            <a:ext cx="11083635" cy="1814086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4" b="0" i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617339" indent="0">
              <a:buNone/>
              <a:defRPr sz="4849">
                <a:solidFill>
                  <a:schemeClr val="bg1"/>
                </a:solidFill>
                <a:latin typeface="+mj-lt"/>
              </a:defRPr>
            </a:lvl2pPr>
            <a:lvl3pPr marL="1234683" indent="0">
              <a:buNone/>
              <a:defRPr sz="4849">
                <a:solidFill>
                  <a:schemeClr val="bg1"/>
                </a:solidFill>
                <a:latin typeface="+mj-lt"/>
              </a:defRPr>
            </a:lvl3pPr>
            <a:lvl4pPr marL="1852023" indent="0">
              <a:buNone/>
              <a:defRPr sz="4849">
                <a:solidFill>
                  <a:schemeClr val="bg1"/>
                </a:solidFill>
                <a:latin typeface="+mj-lt"/>
              </a:defRPr>
            </a:lvl4pPr>
            <a:lvl5pPr marL="2469366" indent="0">
              <a:buNone/>
              <a:defRPr sz="4849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Title of Presentation 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54183" y="4737628"/>
            <a:ext cx="11083634" cy="423645"/>
          </a:xfrm>
        </p:spPr>
        <p:txBody>
          <a:bodyPr>
            <a:spAutoFit/>
          </a:bodyPr>
          <a:lstStyle>
            <a:lvl1pPr marL="0" indent="0">
              <a:buNone/>
              <a:defRPr sz="1412">
                <a:solidFill>
                  <a:schemeClr val="tx2"/>
                </a:solidFill>
              </a:defRPr>
            </a:lvl1pPr>
            <a:lvl2pPr marL="617339" indent="0">
              <a:buNone/>
              <a:defRPr/>
            </a:lvl2pPr>
            <a:lvl3pPr marL="1234683" indent="0">
              <a:buNone/>
              <a:defRPr/>
            </a:lvl3pPr>
            <a:lvl4pPr marL="1852023" indent="0">
              <a:buNone/>
              <a:defRPr/>
            </a:lvl4pPr>
            <a:lvl5pPr marL="2469366" indent="0">
              <a:buNone/>
              <a:defRPr/>
            </a:lvl5pPr>
          </a:lstStyle>
          <a:p>
            <a:pPr lvl="0"/>
            <a:r>
              <a:rPr lang="en-US" err="1"/>
              <a:t>Subheadline</a:t>
            </a:r>
            <a:r>
              <a:rPr lang="en-US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8811778" y="6061352"/>
            <a:ext cx="2826038" cy="45182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12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Insert Unit Identifier here (.</a:t>
            </a:r>
            <a:r>
              <a:rPr lang="en-US" err="1"/>
              <a:t>png</a:t>
            </a:r>
            <a:r>
              <a:rPr lang="en-US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60675CB-D977-9948-A69F-72A9231BEA3D}" type="datetime1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54A8C60-E5FD-4CA6-8239-DE2F59FAD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0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76988"/>
            <a:ext cx="11083635" cy="917944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/>
              <a:t>Headline Copy Goes Here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554184" y="2195191"/>
            <a:ext cx="11083635" cy="1778428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2" name="Rectangle 1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>
          <a:xfrm>
            <a:off x="1712483" y="6486103"/>
            <a:ext cx="2744041" cy="365592"/>
          </a:xfrm>
        </p:spPr>
        <p:txBody>
          <a:bodyPr/>
          <a:lstStyle/>
          <a:p>
            <a:fld id="{58BDD785-13CF-0B4D-AE4B-8C9EA55C6CFD}" type="datetime1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4038321" y="6492407"/>
            <a:ext cx="4115360" cy="36559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>
          <a:xfrm>
            <a:off x="8893779" y="6479799"/>
            <a:ext cx="2744040" cy="365592"/>
          </a:xfrm>
        </p:spPr>
        <p:txBody>
          <a:bodyPr/>
          <a:lstStyle/>
          <a:p>
            <a:fld id="{654A8C60-E5FD-4CA6-8239-DE2F59FAD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554184" y="776988"/>
            <a:ext cx="11083635" cy="917944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/>
              <a:t>Headline Copy Goes Here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BCD7A-13F9-8F46-AD60-6615C5B740F9}" type="datetime1">
              <a:rPr lang="en-US" smtClean="0"/>
              <a:t>2/23/2025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8C60-E5FD-4CA6-8239-DE2F59FAD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93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6" y="2448265"/>
            <a:ext cx="8597823" cy="91794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Section Header Goes Here</a:t>
            </a:r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6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subhead goes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0"/>
            <a:ext cx="2270234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AFE8FED-4E74-A645-9CFE-B4AC658A05A8}" type="datetime1">
              <a:rPr lang="en-US" smtClean="0"/>
              <a:t>2/23/2025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54A8C60-E5FD-4CA6-8239-DE2F59FAD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21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4184" y="776988"/>
            <a:ext cx="11083635" cy="917944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/>
              <a:t>Headline Copy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4183" y="2195191"/>
            <a:ext cx="11083635" cy="2729254"/>
          </a:xfrm>
          <a:prstGeom prst="rect">
            <a:avLst/>
          </a:prstGeom>
        </p:spPr>
        <p:txBody>
          <a:bodyPr vert="horz" lIns="91440" tIns="91440" rIns="91440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8321" y="6356537"/>
            <a:ext cx="4115360" cy="3655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837640" y="6356537"/>
            <a:ext cx="2744041" cy="3655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AA2A6-E6EE-F441-BFE9-BF5E3A3285C2}" type="datetime1">
              <a:rPr lang="en-US" smtClean="0"/>
              <a:t>2/23/2025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320" y="6356537"/>
            <a:ext cx="2744040" cy="3655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4A8C60-E5FD-4CA6-8239-DE2F59FAD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733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8" r:id="rId2"/>
    <p:sldLayoutId id="2147483689" r:id="rId3"/>
    <p:sldLayoutId id="2147483690" r:id="rId4"/>
    <p:sldLayoutId id="2147483704" r:id="rId5"/>
    <p:sldLayoutId id="2147483679" r:id="rId6"/>
    <p:sldLayoutId id="2147483649" r:id="rId7"/>
    <p:sldLayoutId id="2147483705" r:id="rId8"/>
    <p:sldLayoutId id="2147483707" r:id="rId9"/>
    <p:sldLayoutId id="2147483683" r:id="rId10"/>
    <p:sldLayoutId id="2147483687" r:id="rId11"/>
    <p:sldLayoutId id="2147483688" r:id="rId12"/>
    <p:sldLayoutId id="2147483708" r:id="rId13"/>
    <p:sldLayoutId id="2147483650" r:id="rId14"/>
    <p:sldLayoutId id="2147483686" r:id="rId15"/>
    <p:sldLayoutId id="2147483700" r:id="rId16"/>
    <p:sldLayoutId id="2147483680" r:id="rId17"/>
    <p:sldLayoutId id="2147483709" r:id="rId18"/>
    <p:sldLayoutId id="2147483681" r:id="rId19"/>
    <p:sldLayoutId id="2147483691" r:id="rId20"/>
    <p:sldLayoutId id="2147483682" r:id="rId21"/>
    <p:sldLayoutId id="2147483677" r:id="rId22"/>
    <p:sldLayoutId id="2147483692" r:id="rId23"/>
    <p:sldLayoutId id="2147483672" r:id="rId24"/>
    <p:sldLayoutId id="2147483711" r:id="rId25"/>
    <p:sldLayoutId id="2147483712" r:id="rId26"/>
    <p:sldLayoutId id="2147483713" r:id="rId27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hf hdr="0" ftr="0"/>
  <p:txStyles>
    <p:titleStyle>
      <a:lvl1pPr algn="l" defTabSz="617339" rtl="0" eaLnBrk="1" latinLnBrk="0" hangingPunct="1">
        <a:spcBef>
          <a:spcPct val="0"/>
        </a:spcBef>
        <a:buNone/>
        <a:defRPr sz="4765" b="0" i="0" kern="1200">
          <a:solidFill>
            <a:schemeClr val="tx2"/>
          </a:solidFill>
          <a:latin typeface="Vitesse Light" charset="0"/>
          <a:ea typeface="Vitesse Light" charset="0"/>
          <a:cs typeface="Vitesse Light" charset="0"/>
        </a:defRPr>
      </a:lvl1pPr>
    </p:titleStyle>
    <p:bodyStyle>
      <a:lvl1pPr marL="463006" indent="-463006" algn="l" defTabSz="617339" rtl="0" eaLnBrk="1" latinLnBrk="0" hangingPunct="1">
        <a:lnSpc>
          <a:spcPct val="120000"/>
        </a:lnSpc>
        <a:spcBef>
          <a:spcPts val="529"/>
        </a:spcBef>
        <a:spcAft>
          <a:spcPts val="529"/>
        </a:spcAft>
        <a:buFont typeface="Arial"/>
        <a:buChar char="•"/>
        <a:defRPr sz="1588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marL="1003179" indent="-385839" algn="l" defTabSz="617339" rtl="0" eaLnBrk="1" latinLnBrk="0" hangingPunct="1">
        <a:lnSpc>
          <a:spcPct val="120000"/>
        </a:lnSpc>
        <a:spcBef>
          <a:spcPts val="0"/>
        </a:spcBef>
        <a:spcAft>
          <a:spcPts val="529"/>
        </a:spcAft>
        <a:buFont typeface="Arial"/>
        <a:buChar char="–"/>
        <a:defRPr sz="1412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marL="1543353" indent="-308670" algn="l" defTabSz="617339" rtl="0" eaLnBrk="1" latinLnBrk="0" hangingPunct="1">
        <a:lnSpc>
          <a:spcPct val="120000"/>
        </a:lnSpc>
        <a:spcBef>
          <a:spcPts val="0"/>
        </a:spcBef>
        <a:spcAft>
          <a:spcPts val="529"/>
        </a:spcAft>
        <a:buFont typeface="Arial"/>
        <a:buChar char="•"/>
        <a:defRPr sz="1412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marL="2160693" indent="-308670" algn="l" defTabSz="617339" rtl="0" eaLnBrk="1" latinLnBrk="0" hangingPunct="1">
        <a:lnSpc>
          <a:spcPct val="120000"/>
        </a:lnSpc>
        <a:spcBef>
          <a:spcPts val="0"/>
        </a:spcBef>
        <a:spcAft>
          <a:spcPts val="529"/>
        </a:spcAft>
        <a:buFont typeface="Arial"/>
        <a:buChar char="–"/>
        <a:defRPr sz="1412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marL="2778035" indent="-308670" algn="l" defTabSz="617339" rtl="0" eaLnBrk="1" latinLnBrk="0" hangingPunct="1">
        <a:spcBef>
          <a:spcPct val="20000"/>
        </a:spcBef>
        <a:buFont typeface="Arial"/>
        <a:buChar char="»"/>
        <a:defRPr sz="1454" b="0" kern="1200">
          <a:solidFill>
            <a:schemeClr val="accent6">
              <a:lumMod val="75000"/>
            </a:schemeClr>
          </a:solidFill>
          <a:latin typeface="Franklin Gothic Book" charset="0"/>
          <a:ea typeface="Franklin Gothic Book" charset="0"/>
          <a:cs typeface="Franklin Gothic Book" charset="0"/>
        </a:defRPr>
      </a:lvl5pPr>
      <a:lvl6pPr marL="3395376" indent="-308670" algn="l" defTabSz="617339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4012718" indent="-308670" algn="l" defTabSz="617339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630058" indent="-308670" algn="l" defTabSz="617339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247400" indent="-308670" algn="l" defTabSz="617339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17339" rtl="0" eaLnBrk="1" latinLnBrk="0" hangingPunct="1">
        <a:defRPr sz="2424" kern="1200">
          <a:solidFill>
            <a:schemeClr val="tx1"/>
          </a:solidFill>
          <a:latin typeface="+mn-lt"/>
          <a:ea typeface="+mn-ea"/>
          <a:cs typeface="+mn-cs"/>
        </a:defRPr>
      </a:lvl1pPr>
      <a:lvl2pPr marL="617339" algn="l" defTabSz="617339" rtl="0" eaLnBrk="1" latinLnBrk="0" hangingPunct="1">
        <a:defRPr sz="2424" kern="1200">
          <a:solidFill>
            <a:schemeClr val="tx1"/>
          </a:solidFill>
          <a:latin typeface="+mn-lt"/>
          <a:ea typeface="+mn-ea"/>
          <a:cs typeface="+mn-cs"/>
        </a:defRPr>
      </a:lvl2pPr>
      <a:lvl3pPr marL="1234682" algn="l" defTabSz="617339" rtl="0" eaLnBrk="1" latinLnBrk="0" hangingPunct="1">
        <a:defRPr sz="2424" kern="1200">
          <a:solidFill>
            <a:schemeClr val="tx1"/>
          </a:solidFill>
          <a:latin typeface="+mn-lt"/>
          <a:ea typeface="+mn-ea"/>
          <a:cs typeface="+mn-cs"/>
        </a:defRPr>
      </a:lvl3pPr>
      <a:lvl4pPr marL="1852023" algn="l" defTabSz="617339" rtl="0" eaLnBrk="1" latinLnBrk="0" hangingPunct="1">
        <a:defRPr sz="2424" kern="1200">
          <a:solidFill>
            <a:schemeClr val="tx1"/>
          </a:solidFill>
          <a:latin typeface="+mn-lt"/>
          <a:ea typeface="+mn-ea"/>
          <a:cs typeface="+mn-cs"/>
        </a:defRPr>
      </a:lvl4pPr>
      <a:lvl5pPr marL="2469366" algn="l" defTabSz="617339" rtl="0" eaLnBrk="1" latinLnBrk="0" hangingPunct="1">
        <a:defRPr sz="2424" kern="1200">
          <a:solidFill>
            <a:schemeClr val="tx1"/>
          </a:solidFill>
          <a:latin typeface="+mn-lt"/>
          <a:ea typeface="+mn-ea"/>
          <a:cs typeface="+mn-cs"/>
        </a:defRPr>
      </a:lvl5pPr>
      <a:lvl6pPr marL="3086706" algn="l" defTabSz="617339" rtl="0" eaLnBrk="1" latinLnBrk="0" hangingPunct="1">
        <a:defRPr sz="2424" kern="1200">
          <a:solidFill>
            <a:schemeClr val="tx1"/>
          </a:solidFill>
          <a:latin typeface="+mn-lt"/>
          <a:ea typeface="+mn-ea"/>
          <a:cs typeface="+mn-cs"/>
        </a:defRPr>
      </a:lvl6pPr>
      <a:lvl7pPr marL="3704046" algn="l" defTabSz="617339" rtl="0" eaLnBrk="1" latinLnBrk="0" hangingPunct="1">
        <a:defRPr sz="2424" kern="1200">
          <a:solidFill>
            <a:schemeClr val="tx1"/>
          </a:solidFill>
          <a:latin typeface="+mn-lt"/>
          <a:ea typeface="+mn-ea"/>
          <a:cs typeface="+mn-cs"/>
        </a:defRPr>
      </a:lvl7pPr>
      <a:lvl8pPr marL="4321388" algn="l" defTabSz="617339" rtl="0" eaLnBrk="1" latinLnBrk="0" hangingPunct="1">
        <a:defRPr sz="2424" kern="1200">
          <a:solidFill>
            <a:schemeClr val="tx1"/>
          </a:solidFill>
          <a:latin typeface="+mn-lt"/>
          <a:ea typeface="+mn-ea"/>
          <a:cs typeface="+mn-cs"/>
        </a:defRPr>
      </a:lvl8pPr>
      <a:lvl9pPr marL="4938728" algn="l" defTabSz="617339" rtl="0" eaLnBrk="1" latinLnBrk="0" hangingPunct="1">
        <a:defRPr sz="24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54183" y="4737628"/>
            <a:ext cx="11083634" cy="422808"/>
          </a:xfrm>
        </p:spPr>
        <p:txBody>
          <a:bodyPr vert="horz" lIns="91440" tIns="91440" rIns="91440" bIns="91440" rtlCol="0" anchor="t">
            <a:spAutoFit/>
          </a:bodyPr>
          <a:lstStyle/>
          <a:p>
            <a:r>
              <a:rPr lang="en-US" sz="1400" dirty="0">
                <a:latin typeface="Consolas"/>
              </a:rPr>
              <a:t>Presenter: Abdul Matin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A5EA6D-B380-4CDB-858E-3F4C94F38197}"/>
              </a:ext>
            </a:extLst>
          </p:cNvPr>
          <p:cNvSpPr txBox="1"/>
          <p:nvPr/>
        </p:nvSpPr>
        <p:spPr>
          <a:xfrm>
            <a:off x="9228668" y="5926667"/>
            <a:ext cx="272814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b="1">
                <a:solidFill>
                  <a:schemeClr val="bg1"/>
                </a:solidFill>
                <a:latin typeface="Georgia Pro"/>
                <a:ea typeface="Calibri"/>
                <a:cs typeface="Calibri"/>
              </a:rPr>
              <a:t>Department of Computer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5905BE2-49A3-45FF-D0E3-DA770E25C4B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54A8C60-E5FD-4CA6-8239-DE2F59FADF72}" type="slidenum">
              <a:rPr lang="en-US" smtClean="0">
                <a:solidFill>
                  <a:schemeClr val="tx2">
                    <a:lumMod val="75000"/>
                  </a:schemeClr>
                </a:solidFill>
              </a:rPr>
              <a:t>1</a:t>
            </a:fld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9C6A956-5B09-7E0E-69CC-881474039C1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C73F0B6-1D59-FA4F-967A-B528AC8C121B}" type="datetime1">
              <a:rPr lang="en-US" smtClean="0"/>
              <a:t>2/23/2025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9B8EDED-81EE-160C-95C3-8CB60E76381E}"/>
              </a:ext>
            </a:extLst>
          </p:cNvPr>
          <p:cNvSpPr>
            <a:spLocks noGrp="1"/>
          </p:cNvSpPr>
          <p:nvPr/>
        </p:nvSpPr>
        <p:spPr>
          <a:xfrm>
            <a:off x="590580" y="1715837"/>
            <a:ext cx="11247120" cy="14586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FFFFFF"/>
                </a:solidFill>
                <a:ea typeface="+mj-lt"/>
                <a:cs typeface="+mj-lt"/>
              </a:rPr>
              <a:t>Title: "Harnessing Geospatial AI for Wildfire Prediction: A Deep Learning Approach to Mitigate Disaster Risks" </a:t>
            </a:r>
            <a:endParaRPr lang="en-US" sz="3600">
              <a:solidFill>
                <a:srgbClr val="FFFFFF"/>
              </a:solidFill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655E77E-D109-D455-C8CB-4ABC0F607931}"/>
              </a:ext>
            </a:extLst>
          </p:cNvPr>
          <p:cNvSpPr>
            <a:spLocks noGrp="1"/>
          </p:cNvSpPr>
          <p:nvPr/>
        </p:nvSpPr>
        <p:spPr>
          <a:xfrm>
            <a:off x="442433" y="309253"/>
            <a:ext cx="10759440" cy="1617662"/>
          </a:xfrm>
          <a:prstGeom prst="rect">
            <a:avLst/>
          </a:prstGeom>
          <a:ln>
            <a:solidFill>
              <a:srgbClr val="4472C4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rgbClr val="FFFFFF"/>
                </a:solidFill>
              </a:rPr>
              <a:t>Selected Theme</a:t>
            </a:r>
          </a:p>
          <a:p>
            <a:pPr algn="l"/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Sustainable AI: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Innovate around climate change mitigation, energy efficiency, and sustainability through AI.</a:t>
            </a:r>
          </a:p>
          <a:p>
            <a:pPr algn="l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1DC56701-FE48-F755-0E56-92173EE12C54}"/>
              </a:ext>
            </a:extLst>
          </p:cNvPr>
          <p:cNvSpPr txBox="1"/>
          <p:nvPr/>
        </p:nvSpPr>
        <p:spPr>
          <a:xfrm>
            <a:off x="859229" y="3617551"/>
            <a:ext cx="10451803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B0F0"/>
                </a:solidFill>
              </a:rPr>
              <a:t>Team 95:</a:t>
            </a:r>
            <a:r>
              <a:rPr lang="en-US" sz="2400" dirty="0">
                <a:solidFill>
                  <a:srgbClr val="FFFFFF"/>
                </a:solidFill>
              </a:rPr>
              <a:t> Rupasree Dey, Andrei </a:t>
            </a:r>
            <a:r>
              <a:rPr lang="en-US" sz="2400" err="1">
                <a:solidFill>
                  <a:srgbClr val="FFFFFF"/>
                </a:solidFill>
              </a:rPr>
              <a:t>Bachinin</a:t>
            </a:r>
            <a:r>
              <a:rPr lang="en-US" sz="2400" dirty="0">
                <a:solidFill>
                  <a:srgbClr val="FFFFFF"/>
                </a:solidFill>
              </a:rPr>
              <a:t>, Abdul Matin, Tanjim Faruk </a:t>
            </a:r>
          </a:p>
        </p:txBody>
      </p:sp>
    </p:spTree>
    <p:extLst>
      <p:ext uri="{BB962C8B-B14F-4D97-AF65-F5344CB8AC3E}">
        <p14:creationId xmlns:p14="http://schemas.microsoft.com/office/powerpoint/2010/main" val="180131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54A8C60-E5FD-4CA6-8239-DE2F59FADF72}" type="slidenum">
              <a:rPr lang="en-US" sz="1050" dirty="0" smtClean="0">
                <a:solidFill>
                  <a:srgbClr val="FFFFFF"/>
                </a:solidFill>
                <a:latin typeface="Arial"/>
                <a:cs typeface="Arial"/>
              </a:rPr>
              <a:t>10</a:t>
            </a:fld>
            <a:endParaRPr lang="en-US" sz="105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FAD51E-3D7D-F3B3-4DCC-42A249AFFF8A}"/>
              </a:ext>
            </a:extLst>
          </p:cNvPr>
          <p:cNvSpPr/>
          <p:nvPr/>
        </p:nvSpPr>
        <p:spPr>
          <a:xfrm>
            <a:off x="-3858" y="2407280"/>
            <a:ext cx="229564" cy="9529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274320" tIns="182880" rIns="274320" bIns="182880" rtlCol="0" anchor="ctr"/>
          <a:lstStyle/>
          <a:p>
            <a:pPr algn="ctr"/>
            <a:endParaRPr lang="en-US">
              <a:solidFill>
                <a:srgbClr val="1E4D2B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0" name="Conclusions">
            <a:extLst>
              <a:ext uri="{FF2B5EF4-FFF2-40B4-BE49-F238E27FC236}">
                <a16:creationId xmlns:a16="http://schemas.microsoft.com/office/drawing/2014/main" id="{63F1FFCF-8C3F-F1E7-0F92-1D783AB6C3A0}"/>
              </a:ext>
            </a:extLst>
          </p:cNvPr>
          <p:cNvSpPr txBox="1">
            <a:spLocks noGrp="1"/>
          </p:cNvSpPr>
          <p:nvPr/>
        </p:nvSpPr>
        <p:spPr>
          <a:xfrm>
            <a:off x="2436744" y="1256692"/>
            <a:ext cx="7699088" cy="3491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kern="1200">
                <a:solidFill>
                  <a:srgbClr val="1E4D2B"/>
                </a:solidFill>
                <a:latin typeface="Georgia Pro"/>
              </a:rPr>
              <a:t>Thank You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38839D-B486-C7AF-F3CE-08562CEAED4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E2BA564-0385-2840-9F82-680044A0DCBE}" type="datetime1">
              <a:rPr lang="en-US" smtClean="0"/>
              <a:t>2/23/2025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46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573" y="113423"/>
            <a:ext cx="11096149" cy="800219"/>
          </a:xfrm>
        </p:spPr>
        <p:txBody>
          <a:bodyPr/>
          <a:lstStyle/>
          <a:p>
            <a:r>
              <a:rPr lang="en-US" sz="4000" dirty="0">
                <a:latin typeface="Arial"/>
                <a:cs typeface="Arial"/>
              </a:rPr>
              <a:t>Statistics of Wildfire in USA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54A8C60-E5FD-4CA6-8239-DE2F59FADF72}" type="slidenum">
              <a:rPr lang="en-US" sz="1050" dirty="0" smtClean="0">
                <a:solidFill>
                  <a:schemeClr val="bg1"/>
                </a:solidFill>
                <a:latin typeface="Arial"/>
                <a:cs typeface="Arial"/>
              </a:rPr>
              <a:t>2</a:t>
            </a:fld>
            <a:endParaRPr lang="en-US" sz="105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FAD51E-3D7D-F3B3-4DCC-42A249AFFF8A}"/>
              </a:ext>
            </a:extLst>
          </p:cNvPr>
          <p:cNvSpPr/>
          <p:nvPr/>
        </p:nvSpPr>
        <p:spPr>
          <a:xfrm>
            <a:off x="-3858" y="964"/>
            <a:ext cx="229564" cy="9529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274320" tIns="182880" rIns="274320" bIns="182880" rtlCol="0" anchor="ctr"/>
          <a:lstStyle/>
          <a:p>
            <a:pPr algn="ctr"/>
            <a:endParaRPr lang="en-US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6FB98BC-43A9-BE3F-6CDA-71D8121A71E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9C039DC-5505-5E43-B4AD-430D2C744361}" type="datetime1">
              <a:rPr lang="en-US" smtClean="0"/>
              <a:t>2/23/2025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C56F04-2A80-B7DD-8B91-8D9BDC9BF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56" y="949491"/>
            <a:ext cx="9492513" cy="49235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9659FE-7DCA-03C9-A135-9387015DCF7B}"/>
              </a:ext>
            </a:extLst>
          </p:cNvPr>
          <p:cNvSpPr txBox="1"/>
          <p:nvPr/>
        </p:nvSpPr>
        <p:spPr>
          <a:xfrm>
            <a:off x="896680" y="5976680"/>
            <a:ext cx="80004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Source: https://www.nifc.gov/fire-information/statistics/wildfires</a:t>
            </a:r>
          </a:p>
        </p:txBody>
      </p:sp>
    </p:spTree>
    <p:extLst>
      <p:ext uri="{BB962C8B-B14F-4D97-AF65-F5344CB8AC3E}">
        <p14:creationId xmlns:p14="http://schemas.microsoft.com/office/powerpoint/2010/main" val="59672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600D1-49DD-A748-2B20-DA39584CE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4F5E8-1B37-0277-8B8B-066217A9497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54A8C60-E5FD-4CA6-8239-DE2F59FADF72}" type="slidenum">
              <a:rPr lang="en-US" sz="1050" dirty="0" smtClean="0">
                <a:solidFill>
                  <a:schemeClr val="bg1"/>
                </a:solidFill>
                <a:latin typeface="Arial"/>
                <a:cs typeface="Arial"/>
              </a:rPr>
              <a:t>3</a:t>
            </a:fld>
            <a:endParaRPr lang="en-US" sz="105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35232B-8671-4EB1-5A4A-1D8961A46012}"/>
              </a:ext>
            </a:extLst>
          </p:cNvPr>
          <p:cNvSpPr/>
          <p:nvPr/>
        </p:nvSpPr>
        <p:spPr>
          <a:xfrm>
            <a:off x="-3858" y="964"/>
            <a:ext cx="229564" cy="9529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274320" tIns="182880" rIns="274320" bIns="182880" rtlCol="0" anchor="ctr"/>
          <a:lstStyle/>
          <a:p>
            <a:pPr algn="ctr"/>
            <a:endParaRPr lang="en-US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31B9A1F-E5ED-2A5C-5E05-32E38C765C6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9C039DC-5505-5E43-B4AD-430D2C744361}" type="datetime1">
              <a:rPr lang="en-US" smtClean="0"/>
              <a:t>2/23/2025</a:t>
            </a:fld>
            <a:endParaRPr lang="en-US"/>
          </a:p>
        </p:txBody>
      </p:sp>
      <p:pic>
        <p:nvPicPr>
          <p:cNvPr id="3" name="Picture 2" descr="Infographic: How Much Damage Do Wildfires Cause? | Statista">
            <a:extLst>
              <a:ext uri="{FF2B5EF4-FFF2-40B4-BE49-F238E27FC236}">
                <a16:creationId xmlns:a16="http://schemas.microsoft.com/office/drawing/2014/main" id="{EB094764-8249-D639-7165-1861B7C9F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92" y="669260"/>
            <a:ext cx="5673062" cy="5649434"/>
          </a:xfrm>
          <a:prstGeom prst="rect">
            <a:avLst/>
          </a:prstGeom>
        </p:spPr>
      </p:pic>
      <p:pic>
        <p:nvPicPr>
          <p:cNvPr id="7" name="Picture 6" descr="Infographic: L.A. Wildfires Among the Costliest in Recent History | Statista">
            <a:extLst>
              <a:ext uri="{FF2B5EF4-FFF2-40B4-BE49-F238E27FC236}">
                <a16:creationId xmlns:a16="http://schemas.microsoft.com/office/drawing/2014/main" id="{857CAD7D-E526-659A-EB67-CB2A195B2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214" y="663354"/>
            <a:ext cx="5726222" cy="565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36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F5FC1-AA31-2082-51E7-D67CBABAF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E6BF3-FA6E-056E-8C0D-9D50EDBBA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837" y="43717"/>
            <a:ext cx="11436459" cy="769441"/>
          </a:xfrm>
        </p:spPr>
        <p:txBody>
          <a:bodyPr/>
          <a:lstStyle/>
          <a:p>
            <a:r>
              <a:rPr lang="en-US" sz="3800" dirty="0">
                <a:latin typeface="Arial"/>
                <a:cs typeface="Arial"/>
              </a:rPr>
              <a:t>Prithvi </a:t>
            </a:r>
            <a:r>
              <a:rPr lang="en-US" sz="3800" dirty="0" err="1">
                <a:latin typeface="Arial"/>
                <a:cs typeface="Arial"/>
              </a:rPr>
              <a:t>WxC</a:t>
            </a:r>
            <a:r>
              <a:rPr lang="en-US" sz="3800" dirty="0">
                <a:latin typeface="Arial"/>
                <a:cs typeface="Arial"/>
              </a:rPr>
              <a:t> | Geospatial Foundational AI Model</a:t>
            </a:r>
            <a:endParaRPr lang="en-US" dirty="0" err="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9C74B-E32A-229D-B395-EACF41B469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54A8C60-E5FD-4CA6-8239-DE2F59FADF72}" type="slidenum">
              <a:rPr lang="en-US" sz="900" dirty="0" smtClean="0">
                <a:solidFill>
                  <a:schemeClr val="bg1"/>
                </a:solidFill>
                <a:latin typeface="Arial"/>
                <a:cs typeface="Arial"/>
              </a:rPr>
              <a:t>4</a:t>
            </a:fld>
            <a:endParaRPr lang="en-US" sz="9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7812B6-8F9B-A64C-2972-C305B1CA9ECE}"/>
              </a:ext>
            </a:extLst>
          </p:cNvPr>
          <p:cNvSpPr/>
          <p:nvPr/>
        </p:nvSpPr>
        <p:spPr>
          <a:xfrm>
            <a:off x="-3858" y="964"/>
            <a:ext cx="229564" cy="9529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274320" tIns="182880" rIns="274320" bIns="182880" rtlCol="0" anchor="ctr"/>
          <a:lstStyle/>
          <a:p>
            <a:pPr algn="ctr"/>
            <a:endParaRPr lang="en-US" sz="140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AB75E21-C8B6-1482-ECA6-AAEAEA87A6D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67D44C2-FD9A-734E-A9CB-97E90D8C1C67}" type="datetime1">
              <a:rPr lang="en-US" smtClean="0"/>
              <a:t>2/23/2025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F90056-CF4B-B3E6-A780-00C1AF769B59}"/>
              </a:ext>
            </a:extLst>
          </p:cNvPr>
          <p:cNvSpPr txBox="1"/>
          <p:nvPr/>
        </p:nvSpPr>
        <p:spPr>
          <a:xfrm>
            <a:off x="471377" y="1912679"/>
            <a:ext cx="5436780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latin typeface="Arial"/>
                <a:ea typeface="Source Sans Pro"/>
                <a:cs typeface="Arial"/>
              </a:rPr>
              <a:t>Prithvi </a:t>
            </a:r>
            <a:r>
              <a:rPr lang="en-US" sz="2400" err="1">
                <a:latin typeface="Arial"/>
                <a:ea typeface="Source Sans Pro"/>
                <a:cs typeface="Arial"/>
              </a:rPr>
              <a:t>WxC</a:t>
            </a:r>
            <a:r>
              <a:rPr lang="en-US" sz="2400" dirty="0">
                <a:latin typeface="Arial"/>
                <a:ea typeface="Source Sans Pro"/>
                <a:cs typeface="Arial"/>
              </a:rPr>
              <a:t> is a 2.3 billion parameter model </a:t>
            </a:r>
            <a:endParaRPr lang="en-US" sz="2400">
              <a:latin typeface="Arial"/>
              <a:ea typeface="Source Sans Pro"/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latin typeface="Arial"/>
                <a:ea typeface="Source Sans Pro"/>
                <a:cs typeface="Arial"/>
              </a:rPr>
              <a:t>Trained on 160 different variables from MERRA-2 data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latin typeface="Arial"/>
                <a:ea typeface="Source Sans Pro"/>
                <a:cs typeface="Arial"/>
              </a:rPr>
              <a:t>Highly accurate atmospheric data prediction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latin typeface="Arial"/>
              <a:ea typeface="Source Sans Pro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44CFD8-FE95-0BA7-A8B3-59DDB5C5CB4A}"/>
              </a:ext>
            </a:extLst>
          </p:cNvPr>
          <p:cNvSpPr txBox="1"/>
          <p:nvPr/>
        </p:nvSpPr>
        <p:spPr>
          <a:xfrm>
            <a:off x="7053638" y="1712669"/>
            <a:ext cx="4361711" cy="40011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cs typeface="Arial"/>
              </a:rPr>
              <a:t>Zero shop on Hurricane Ida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92491F-5884-9E9B-B261-62E260260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052" y="2274186"/>
            <a:ext cx="5899476" cy="399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332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739EE-A38F-E8EF-17C3-53CDE2B1F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8B63B-D907-32B7-FD0D-31A3C137648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54A8C60-E5FD-4CA6-8239-DE2F59FADF72}" type="slidenum">
              <a:rPr lang="en-US" sz="1050" dirty="0" smtClean="0">
                <a:solidFill>
                  <a:schemeClr val="bg1"/>
                </a:solidFill>
                <a:latin typeface="Arial"/>
                <a:cs typeface="Arial"/>
              </a:rPr>
              <a:t>5</a:t>
            </a:fld>
            <a:endParaRPr lang="en-US" sz="105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8B2FD9-1581-BB3E-B465-42AD8FAE059A}"/>
              </a:ext>
            </a:extLst>
          </p:cNvPr>
          <p:cNvSpPr/>
          <p:nvPr/>
        </p:nvSpPr>
        <p:spPr>
          <a:xfrm>
            <a:off x="-3858" y="964"/>
            <a:ext cx="229564" cy="9529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274320" tIns="182880" rIns="274320" bIns="182880" rtlCol="0" anchor="ctr"/>
          <a:lstStyle/>
          <a:p>
            <a:pPr algn="ctr"/>
            <a:endParaRPr lang="en-US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D992803-4258-F40E-A11D-CBAA6C9E43F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9C039DC-5505-5E43-B4AD-430D2C744361}" type="datetime1">
              <a:rPr lang="en-US" smtClean="0"/>
              <a:t>2/23/2025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B4779-B28E-1E27-0305-860888AB7F95}"/>
              </a:ext>
            </a:extLst>
          </p:cNvPr>
          <p:cNvSpPr txBox="1"/>
          <p:nvPr/>
        </p:nvSpPr>
        <p:spPr>
          <a:xfrm>
            <a:off x="229192" y="6171610"/>
            <a:ext cx="1010329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ea typeface="+mn-lt"/>
                <a:cs typeface="+mn-lt"/>
              </a:rPr>
              <a:t>Source: https://engineering.berkeley.edu/news/2024/09/new-model-sheds-light-on-how-wildfires-spread-through-communities/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0CB37F-4FBA-188F-0F50-06AF0DB80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95" y="649765"/>
            <a:ext cx="5862492" cy="53221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2EC486-CA5E-6A58-1308-274344581ED5}"/>
              </a:ext>
            </a:extLst>
          </p:cNvPr>
          <p:cNvSpPr txBox="1"/>
          <p:nvPr/>
        </p:nvSpPr>
        <p:spPr>
          <a:xfrm>
            <a:off x="508000" y="261698"/>
            <a:ext cx="800484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cs typeface="Arial"/>
              </a:rPr>
              <a:t>News on September 16, 2024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528374-CDF3-1830-7951-A43F1896CADF}"/>
              </a:ext>
            </a:extLst>
          </p:cNvPr>
          <p:cNvSpPr txBox="1"/>
          <p:nvPr/>
        </p:nvSpPr>
        <p:spPr>
          <a:xfrm>
            <a:off x="7204363" y="1716423"/>
            <a:ext cx="4436532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cs typeface="Arial"/>
              </a:rPr>
              <a:t>It indicates the necessity of a sustainable wildfire prediction model</a:t>
            </a:r>
          </a:p>
        </p:txBody>
      </p:sp>
    </p:spTree>
    <p:extLst>
      <p:ext uri="{BB962C8B-B14F-4D97-AF65-F5344CB8AC3E}">
        <p14:creationId xmlns:p14="http://schemas.microsoft.com/office/powerpoint/2010/main" val="266876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837" y="43717"/>
            <a:ext cx="11436459" cy="769441"/>
          </a:xfrm>
        </p:spPr>
        <p:txBody>
          <a:bodyPr/>
          <a:lstStyle/>
          <a:p>
            <a:r>
              <a:rPr lang="en-US" sz="3800" dirty="0" err="1">
                <a:latin typeface="Arial"/>
                <a:cs typeface="Arial"/>
              </a:rPr>
              <a:t>FireNet</a:t>
            </a:r>
            <a:r>
              <a:rPr lang="en-US" sz="3800" dirty="0">
                <a:latin typeface="Arial"/>
                <a:cs typeface="Arial"/>
              </a:rPr>
              <a:t> | Our proposed Model Architecture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54A8C60-E5FD-4CA6-8239-DE2F59FADF72}" type="slidenum">
              <a:rPr lang="en-US" sz="900" dirty="0" smtClean="0">
                <a:solidFill>
                  <a:schemeClr val="bg1"/>
                </a:solidFill>
                <a:latin typeface="Arial"/>
                <a:cs typeface="Arial"/>
              </a:rPr>
              <a:t>6</a:t>
            </a:fld>
            <a:endParaRPr lang="en-US" sz="9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FAD51E-3D7D-F3B3-4DCC-42A249AFFF8A}"/>
              </a:ext>
            </a:extLst>
          </p:cNvPr>
          <p:cNvSpPr/>
          <p:nvPr/>
        </p:nvSpPr>
        <p:spPr>
          <a:xfrm>
            <a:off x="-3858" y="964"/>
            <a:ext cx="229564" cy="9529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274320" tIns="182880" rIns="274320" bIns="182880" rtlCol="0" anchor="ctr"/>
          <a:lstStyle/>
          <a:p>
            <a:pPr algn="ctr"/>
            <a:endParaRPr lang="en-US" sz="140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70B67D9-9F60-4C3B-084F-17F400DE63D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67D44C2-FD9A-734E-A9CB-97E90D8C1C67}" type="datetime1">
              <a:rPr lang="en-US" smtClean="0"/>
              <a:t>2/23/2025</a:t>
            </a:fld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4486FCCC-1EF4-5440-C261-965154D8B122}"/>
              </a:ext>
            </a:extLst>
          </p:cNvPr>
          <p:cNvSpPr/>
          <p:nvPr/>
        </p:nvSpPr>
        <p:spPr>
          <a:xfrm>
            <a:off x="7181183" y="4133430"/>
            <a:ext cx="664676" cy="357306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59DB347-183D-6046-D304-325160273B51}"/>
              </a:ext>
            </a:extLst>
          </p:cNvPr>
          <p:cNvGrpSpPr/>
          <p:nvPr/>
        </p:nvGrpSpPr>
        <p:grpSpPr>
          <a:xfrm>
            <a:off x="824792" y="1586376"/>
            <a:ext cx="7733070" cy="1033519"/>
            <a:chOff x="824792" y="1586376"/>
            <a:chExt cx="7733070" cy="1033519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3D08F74-1A7B-B064-19FC-3472488F7C0E}"/>
                </a:ext>
              </a:extLst>
            </p:cNvPr>
            <p:cNvSpPr/>
            <p:nvPr/>
          </p:nvSpPr>
          <p:spPr>
            <a:xfrm>
              <a:off x="2869466" y="1586376"/>
              <a:ext cx="2307878" cy="103351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 dirty="0"/>
                <a:t>Foundational Geospatial AI model</a:t>
              </a:r>
            </a:p>
          </p:txBody>
        </p:sp>
        <p:sp>
          <p:nvSpPr>
            <p:cNvPr id="38" name="TextBox 5">
              <a:extLst>
                <a:ext uri="{FF2B5EF4-FFF2-40B4-BE49-F238E27FC236}">
                  <a16:creationId xmlns:a16="http://schemas.microsoft.com/office/drawing/2014/main" id="{B464877D-BE9E-6DE3-F211-FAA4E2CFFF33}"/>
                </a:ext>
              </a:extLst>
            </p:cNvPr>
            <p:cNvSpPr txBox="1"/>
            <p:nvPr/>
          </p:nvSpPr>
          <p:spPr>
            <a:xfrm>
              <a:off x="824792" y="1924205"/>
              <a:ext cx="1304175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b="1" dirty="0">
                  <a:ea typeface="+mn-lt"/>
                  <a:cs typeface="+mn-lt"/>
                </a:rPr>
                <a:t>MERRA-2</a:t>
              </a:r>
              <a:endParaRPr lang="en-US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D3C42C4D-E2F8-3B53-0164-C0517E21EF02}"/>
                </a:ext>
              </a:extLst>
            </p:cNvPr>
            <p:cNvSpPr/>
            <p:nvPr/>
          </p:nvSpPr>
          <p:spPr>
            <a:xfrm>
              <a:off x="2091648" y="1958050"/>
              <a:ext cx="644853" cy="38953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/>
            </a:p>
          </p:txBody>
        </p:sp>
        <p:sp>
          <p:nvSpPr>
            <p:cNvPr id="44" name="TextBox 14">
              <a:extLst>
                <a:ext uri="{FF2B5EF4-FFF2-40B4-BE49-F238E27FC236}">
                  <a16:creationId xmlns:a16="http://schemas.microsoft.com/office/drawing/2014/main" id="{7C9FC4A2-E3D6-D96D-23F9-0093B3907D83}"/>
                </a:ext>
              </a:extLst>
            </p:cNvPr>
            <p:cNvSpPr txBox="1"/>
            <p:nvPr/>
          </p:nvSpPr>
          <p:spPr>
            <a:xfrm>
              <a:off x="6072317" y="1773871"/>
              <a:ext cx="2485545" cy="707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 dirty="0"/>
                <a:t>Encoded Latent Features</a:t>
              </a:r>
              <a:endParaRPr lang="en-US" sz="1400" dirty="0"/>
            </a:p>
          </p:txBody>
        </p:sp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F7CE2A3E-41D6-74EE-6773-10C20858F313}"/>
                </a:ext>
              </a:extLst>
            </p:cNvPr>
            <p:cNvSpPr/>
            <p:nvPr/>
          </p:nvSpPr>
          <p:spPr>
            <a:xfrm>
              <a:off x="5408583" y="1911727"/>
              <a:ext cx="617793" cy="473155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1789F93-A6D6-BF72-F092-A1F05C2DF0D6}"/>
              </a:ext>
            </a:extLst>
          </p:cNvPr>
          <p:cNvGrpSpPr/>
          <p:nvPr/>
        </p:nvGrpSpPr>
        <p:grpSpPr>
          <a:xfrm>
            <a:off x="3754526" y="2534343"/>
            <a:ext cx="3564923" cy="1629708"/>
            <a:chOff x="3754526" y="2534343"/>
            <a:chExt cx="3564923" cy="1629708"/>
          </a:xfrm>
        </p:grpSpPr>
        <p:sp>
          <p:nvSpPr>
            <p:cNvPr id="35" name="Arrow: Bent 34">
              <a:extLst>
                <a:ext uri="{FF2B5EF4-FFF2-40B4-BE49-F238E27FC236}">
                  <a16:creationId xmlns:a16="http://schemas.microsoft.com/office/drawing/2014/main" id="{BA44C189-74BF-6E2C-DD69-EAAA79F64D34}"/>
                </a:ext>
              </a:extLst>
            </p:cNvPr>
            <p:cNvSpPr/>
            <p:nvPr/>
          </p:nvSpPr>
          <p:spPr>
            <a:xfrm rot="10800000">
              <a:off x="3804383" y="2534343"/>
              <a:ext cx="3515066" cy="516161"/>
            </a:xfrm>
            <a:prstGeom prst="bentArrow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47" name="Arrow: Bent-Up 46">
              <a:extLst>
                <a:ext uri="{FF2B5EF4-FFF2-40B4-BE49-F238E27FC236}">
                  <a16:creationId xmlns:a16="http://schemas.microsoft.com/office/drawing/2014/main" id="{6EFA6D98-88DB-EA05-0BBC-6D83CDB51196}"/>
                </a:ext>
              </a:extLst>
            </p:cNvPr>
            <p:cNvSpPr/>
            <p:nvPr/>
          </p:nvSpPr>
          <p:spPr>
            <a:xfrm rot="5400000">
              <a:off x="3443033" y="3151013"/>
              <a:ext cx="1375078" cy="650998"/>
            </a:xfrm>
            <a:prstGeom prst="bentUpArrow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E797106-54B3-99A6-A0B9-4AEE323285D8}"/>
                </a:ext>
              </a:extLst>
            </p:cNvPr>
            <p:cNvSpPr/>
            <p:nvPr/>
          </p:nvSpPr>
          <p:spPr>
            <a:xfrm>
              <a:off x="3754526" y="2682976"/>
              <a:ext cx="268507" cy="15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E85E150-BE42-B198-FE41-C618E0535C41}"/>
              </a:ext>
            </a:extLst>
          </p:cNvPr>
          <p:cNvGrpSpPr/>
          <p:nvPr/>
        </p:nvGrpSpPr>
        <p:grpSpPr>
          <a:xfrm>
            <a:off x="869395" y="3845375"/>
            <a:ext cx="9865708" cy="1860613"/>
            <a:chOff x="869395" y="3845375"/>
            <a:chExt cx="9865708" cy="186061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6EC1B0D-9C26-8E1C-4010-E1709E9DBAB8}"/>
                </a:ext>
              </a:extLst>
            </p:cNvPr>
            <p:cNvSpPr/>
            <p:nvPr/>
          </p:nvSpPr>
          <p:spPr>
            <a:xfrm>
              <a:off x="4622540" y="3845375"/>
              <a:ext cx="2467704" cy="938483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 dirty="0"/>
                <a:t>ResNet-UNet</a:t>
              </a:r>
              <a:endParaRPr lang="en-US" sz="1400" dirty="0"/>
            </a:p>
          </p:txBody>
        </p:sp>
        <p:sp>
          <p:nvSpPr>
            <p:cNvPr id="39" name="TextBox 6">
              <a:extLst>
                <a:ext uri="{FF2B5EF4-FFF2-40B4-BE49-F238E27FC236}">
                  <a16:creationId xmlns:a16="http://schemas.microsoft.com/office/drawing/2014/main" id="{B5E43B8D-DD4D-039D-7F9F-E0E17D6FB3F7}"/>
                </a:ext>
              </a:extLst>
            </p:cNvPr>
            <p:cNvSpPr txBox="1"/>
            <p:nvPr/>
          </p:nvSpPr>
          <p:spPr>
            <a:xfrm>
              <a:off x="869395" y="4135686"/>
              <a:ext cx="2512504" cy="707886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 dirty="0">
                  <a:solidFill>
                    <a:srgbClr val="202124"/>
                  </a:solidFill>
                </a:rPr>
                <a:t>Next Day Wildfire Spread Data</a:t>
              </a:r>
              <a:endParaRPr lang="en-US" sz="1400" dirty="0"/>
            </a:p>
          </p:txBody>
        </p: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B56EAEE0-C763-706F-45C5-FA0DC872D83A}"/>
                </a:ext>
              </a:extLst>
            </p:cNvPr>
            <p:cNvSpPr/>
            <p:nvPr/>
          </p:nvSpPr>
          <p:spPr>
            <a:xfrm>
              <a:off x="3612048" y="4302875"/>
              <a:ext cx="825095" cy="381066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/>
            </a:p>
          </p:txBody>
        </p:sp>
        <p:sp>
          <p:nvSpPr>
            <p:cNvPr id="43" name="TextBox 13">
              <a:extLst>
                <a:ext uri="{FF2B5EF4-FFF2-40B4-BE49-F238E27FC236}">
                  <a16:creationId xmlns:a16="http://schemas.microsoft.com/office/drawing/2014/main" id="{C6202EA1-93D2-F9CD-C69D-A6F37B244518}"/>
                </a:ext>
              </a:extLst>
            </p:cNvPr>
            <p:cNvSpPr txBox="1"/>
            <p:nvPr/>
          </p:nvSpPr>
          <p:spPr>
            <a:xfrm>
              <a:off x="7890461" y="3939074"/>
              <a:ext cx="1551172" cy="707886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 dirty="0"/>
                <a:t>Next Day Fire Mask</a:t>
              </a:r>
              <a:endParaRPr lang="en-US" sz="1400" dirty="0"/>
            </a:p>
          </p:txBody>
        </p:sp>
        <p:sp>
          <p:nvSpPr>
            <p:cNvPr id="46" name="TextBox 18">
              <a:extLst>
                <a:ext uri="{FF2B5EF4-FFF2-40B4-BE49-F238E27FC236}">
                  <a16:creationId xmlns:a16="http://schemas.microsoft.com/office/drawing/2014/main" id="{E1769B79-34DD-A432-B16E-4C1AF468B14D}"/>
                </a:ext>
              </a:extLst>
            </p:cNvPr>
            <p:cNvSpPr txBox="1"/>
            <p:nvPr/>
          </p:nvSpPr>
          <p:spPr>
            <a:xfrm>
              <a:off x="8896494" y="4998102"/>
              <a:ext cx="1838609" cy="707886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 dirty="0">
                  <a:solidFill>
                    <a:srgbClr val="000000"/>
                  </a:solidFill>
                  <a:ea typeface="+mn-lt"/>
                  <a:cs typeface="+mn-lt"/>
                </a:rPr>
                <a:t>Highlight Risky Zone</a:t>
              </a:r>
              <a:endParaRPr lang="en-US" sz="1400"/>
            </a:p>
          </p:txBody>
        </p:sp>
        <p:sp>
          <p:nvSpPr>
            <p:cNvPr id="49" name="Arrow: Bent 48">
              <a:extLst>
                <a:ext uri="{FF2B5EF4-FFF2-40B4-BE49-F238E27FC236}">
                  <a16:creationId xmlns:a16="http://schemas.microsoft.com/office/drawing/2014/main" id="{E81F04FC-7CFC-4CFA-255C-D2AE86C8F0EE}"/>
                </a:ext>
              </a:extLst>
            </p:cNvPr>
            <p:cNvSpPr/>
            <p:nvPr/>
          </p:nvSpPr>
          <p:spPr>
            <a:xfrm rot="5400000">
              <a:off x="9192946" y="4377072"/>
              <a:ext cx="724651" cy="524226"/>
            </a:xfrm>
            <a:prstGeom prst="ben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205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51F81-5072-34CB-4EA2-2D149918E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D7BA2-05E5-9AEE-407C-A444488AD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837" y="43717"/>
            <a:ext cx="11436459" cy="769441"/>
          </a:xfrm>
        </p:spPr>
        <p:txBody>
          <a:bodyPr/>
          <a:lstStyle/>
          <a:p>
            <a:r>
              <a:rPr lang="en-US" sz="3800" dirty="0">
                <a:latin typeface="Arial"/>
                <a:cs typeface="Arial"/>
              </a:rPr>
              <a:t>Dataset and Experiments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6762E-2B08-3347-241F-579F14F327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54A8C60-E5FD-4CA6-8239-DE2F59FADF72}" type="slidenum">
              <a:rPr lang="en-US" sz="900" dirty="0" smtClean="0">
                <a:solidFill>
                  <a:schemeClr val="bg1"/>
                </a:solidFill>
                <a:latin typeface="Arial"/>
                <a:cs typeface="Arial"/>
              </a:rPr>
              <a:t>7</a:t>
            </a:fld>
            <a:endParaRPr lang="en-US" sz="9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CFA88-9725-B857-F70B-272D09F3B8A1}"/>
              </a:ext>
            </a:extLst>
          </p:cNvPr>
          <p:cNvSpPr/>
          <p:nvPr/>
        </p:nvSpPr>
        <p:spPr>
          <a:xfrm>
            <a:off x="-3858" y="964"/>
            <a:ext cx="229564" cy="9529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274320" tIns="182880" rIns="274320" bIns="182880" rtlCol="0" anchor="ctr"/>
          <a:lstStyle/>
          <a:p>
            <a:pPr algn="ctr"/>
            <a:endParaRPr lang="en-US" sz="140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7D85D60-FF28-5189-6197-C3933F44551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67D44C2-FD9A-734E-A9CB-97E90D8C1C67}" type="datetime1">
              <a:rPr lang="en-US" smtClean="0"/>
              <a:t>2/23/2025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B76210-F061-E91A-E6B6-42C3E7227899}"/>
              </a:ext>
            </a:extLst>
          </p:cNvPr>
          <p:cNvSpPr txBox="1"/>
          <p:nvPr/>
        </p:nvSpPr>
        <p:spPr>
          <a:xfrm>
            <a:off x="471377" y="1067982"/>
            <a:ext cx="10239153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>
                <a:cs typeface="Arial"/>
              </a:rPr>
              <a:t>Merra-2 for the For Prithvi </a:t>
            </a:r>
            <a:r>
              <a:rPr lang="en-US" sz="2800" err="1">
                <a:cs typeface="Arial"/>
              </a:rPr>
              <a:t>WxC</a:t>
            </a:r>
            <a:endParaRPr lang="en-US" sz="280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Next day fire for ResNet-</a:t>
            </a:r>
            <a:r>
              <a:rPr lang="en-US" sz="2800" err="1"/>
              <a:t>UNet</a:t>
            </a:r>
            <a:r>
              <a:rPr lang="en-US" sz="2800" dirty="0"/>
              <a:t> Model</a:t>
            </a:r>
            <a:endParaRPr lang="en-US" sz="2800" dirty="0">
              <a:cs typeface="Arial" panose="020B0604020202020204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sz="2800" dirty="0"/>
              <a:t>Input features: ['elevation', '</a:t>
            </a:r>
            <a:r>
              <a:rPr lang="en-US" sz="2800" err="1"/>
              <a:t>th</a:t>
            </a:r>
            <a:r>
              <a:rPr lang="en-US" sz="2800" dirty="0"/>
              <a:t>', '</a:t>
            </a:r>
            <a:r>
              <a:rPr lang="en-US" sz="2800" err="1"/>
              <a:t>sph</a:t>
            </a:r>
            <a:r>
              <a:rPr lang="en-US" sz="2800" dirty="0"/>
              <a:t>', 'pr', 'NDVI']</a:t>
            </a:r>
            <a:endParaRPr lang="en-US" sz="2800" dirty="0">
              <a:cs typeface="Arial" panose="020B0604020202020204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sz="2800" dirty="0">
                <a:cs typeface="Arial" panose="020B0604020202020204"/>
              </a:rPr>
              <a:t>Timeline: 2012-2020</a:t>
            </a:r>
          </a:p>
          <a:p>
            <a:pPr marL="742950" lvl="1" indent="-285750">
              <a:buFont typeface="Courier New"/>
              <a:buChar char="o"/>
            </a:pPr>
            <a:endParaRPr lang="en-US" sz="2800" dirty="0">
              <a:cs typeface="Arial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CE6046-93A7-8D44-C5CB-CE39B0232634}"/>
              </a:ext>
            </a:extLst>
          </p:cNvPr>
          <p:cNvSpPr txBox="1"/>
          <p:nvPr/>
        </p:nvSpPr>
        <p:spPr>
          <a:xfrm>
            <a:off x="583609" y="3430772"/>
            <a:ext cx="10239153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cs typeface="Arial"/>
              </a:rPr>
              <a:t>Experiments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>
                <a:cs typeface="Arial"/>
              </a:rPr>
              <a:t>Training is going on for Model-2 without Prithvi</a:t>
            </a:r>
          </a:p>
          <a:p>
            <a:pPr lvl="2"/>
            <a:r>
              <a:rPr lang="en-US" sz="2400" dirty="0">
                <a:cs typeface="Arial"/>
              </a:rPr>
              <a:t>Train Samples : 31760</a:t>
            </a:r>
          </a:p>
          <a:p>
            <a:pPr lvl="2"/>
            <a:r>
              <a:rPr lang="en-US" sz="2400" dirty="0">
                <a:cs typeface="Arial"/>
              </a:rPr>
              <a:t>Time: 4-5 hours per epoch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>
                <a:cs typeface="Arial"/>
              </a:rPr>
              <a:t>Inference tested for Prithvi </a:t>
            </a:r>
            <a:r>
              <a:rPr lang="en-US" sz="2400" err="1">
                <a:cs typeface="Arial"/>
              </a:rPr>
              <a:t>WxC</a:t>
            </a:r>
            <a:r>
              <a:rPr lang="en-US" sz="2400" dirty="0">
                <a:cs typeface="Arial"/>
              </a:rPr>
              <a:t> with 28G pre-trained model weights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>
                <a:solidFill>
                  <a:srgbClr val="00B0F0"/>
                </a:solidFill>
                <a:cs typeface="Arial"/>
              </a:rPr>
              <a:t>Future Work:</a:t>
            </a:r>
            <a:r>
              <a:rPr lang="en-US" sz="2400" dirty="0">
                <a:cs typeface="Arial"/>
              </a:rPr>
              <a:t> Merging the latent features from Prithvi </a:t>
            </a:r>
            <a:r>
              <a:rPr lang="en-US" sz="2400" err="1">
                <a:cs typeface="Arial"/>
              </a:rPr>
              <a:t>WxC</a:t>
            </a:r>
            <a:r>
              <a:rPr lang="en-US" sz="2400" dirty="0">
                <a:cs typeface="Arial"/>
              </a:rPr>
              <a:t> with Next Day fire data</a:t>
            </a:r>
          </a:p>
          <a:p>
            <a:pPr marL="1200150" lvl="2" indent="-285750">
              <a:buFont typeface="Arial"/>
              <a:buChar char="•"/>
            </a:pPr>
            <a:endParaRPr lang="en-US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2843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7EE1F-A000-1491-12A6-51DABF18B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69BB-8F49-1605-AF33-8F51B9D85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837" y="43717"/>
            <a:ext cx="11436459" cy="769441"/>
          </a:xfrm>
        </p:spPr>
        <p:txBody>
          <a:bodyPr/>
          <a:lstStyle/>
          <a:p>
            <a:r>
              <a:rPr lang="en-US" sz="3800" dirty="0">
                <a:latin typeface="Arial"/>
                <a:cs typeface="Arial"/>
              </a:rPr>
              <a:t>Dataset and Experiments | 10 epochs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D0841-EA16-5C79-5538-214E7DAB247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54A8C60-E5FD-4CA6-8239-DE2F59FADF72}" type="slidenum">
              <a:rPr lang="en-US" sz="900" dirty="0" smtClean="0">
                <a:solidFill>
                  <a:schemeClr val="bg1"/>
                </a:solidFill>
                <a:latin typeface="Arial"/>
                <a:cs typeface="Arial"/>
              </a:rPr>
              <a:t>8</a:t>
            </a:fld>
            <a:endParaRPr lang="en-US" sz="9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2C77EB-B342-D565-2438-29FFF066C32B}"/>
              </a:ext>
            </a:extLst>
          </p:cNvPr>
          <p:cNvSpPr/>
          <p:nvPr/>
        </p:nvSpPr>
        <p:spPr>
          <a:xfrm>
            <a:off x="-3858" y="964"/>
            <a:ext cx="229564" cy="9529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274320" tIns="182880" rIns="274320" bIns="182880" rtlCol="0" anchor="ctr"/>
          <a:lstStyle/>
          <a:p>
            <a:pPr algn="ctr"/>
            <a:endParaRPr lang="en-US" sz="140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60A60BB-E063-31A9-1C75-B8E12FF57AC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67D44C2-FD9A-734E-A9CB-97E90D8C1C67}" type="datetime1">
              <a:rPr lang="en-US" smtClean="0"/>
              <a:t>2/23/2025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A141D3-4A97-7D82-1CC1-0B1884B28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12" y="1485604"/>
            <a:ext cx="5711509" cy="4256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EA00AE-AF5C-66F7-FEC6-7E5CA50A6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481" y="1483635"/>
            <a:ext cx="5452498" cy="40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781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3F9EB-DF33-58C7-F8AD-AE486F04A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D3706-50B7-BC23-18EF-49AA651DE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837" y="43717"/>
            <a:ext cx="11436459" cy="769441"/>
          </a:xfrm>
        </p:spPr>
        <p:txBody>
          <a:bodyPr/>
          <a:lstStyle/>
          <a:p>
            <a:r>
              <a:rPr lang="en-US" sz="3800" dirty="0">
                <a:latin typeface="Arial"/>
                <a:cs typeface="Arial"/>
              </a:rPr>
              <a:t>Fire Zone Highlights | 10 epochs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27759-E860-519E-941E-3A4FBCD7576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54A8C60-E5FD-4CA6-8239-DE2F59FADF72}" type="slidenum">
              <a:rPr lang="en-US" sz="900" dirty="0" smtClean="0">
                <a:solidFill>
                  <a:schemeClr val="bg1"/>
                </a:solidFill>
                <a:latin typeface="Arial"/>
                <a:cs typeface="Arial"/>
              </a:rPr>
              <a:t>9</a:t>
            </a:fld>
            <a:endParaRPr lang="en-US" sz="9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159706-4E5E-ACC0-B6A2-F7E86272D2DF}"/>
              </a:ext>
            </a:extLst>
          </p:cNvPr>
          <p:cNvSpPr/>
          <p:nvPr/>
        </p:nvSpPr>
        <p:spPr>
          <a:xfrm>
            <a:off x="-3858" y="964"/>
            <a:ext cx="229564" cy="9529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274320" tIns="182880" rIns="274320" bIns="182880" rtlCol="0" anchor="ctr"/>
          <a:lstStyle/>
          <a:p>
            <a:pPr algn="ctr"/>
            <a:endParaRPr lang="en-US" sz="140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8E9E86E-A350-689E-8497-016AFAA208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67D44C2-FD9A-734E-A9CB-97E90D8C1C67}" type="datetime1">
              <a:rPr lang="en-US" smtClean="0"/>
              <a:t>2/23/2025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7B1A1A-83DD-B7A1-613F-38C532F47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273" y="1529906"/>
            <a:ext cx="4516387" cy="45542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27CD80-1D53-C30D-F6A7-D54F8615CCB2}"/>
              </a:ext>
            </a:extLst>
          </p:cNvPr>
          <p:cNvSpPr txBox="1"/>
          <p:nvPr/>
        </p:nvSpPr>
        <p:spPr>
          <a:xfrm>
            <a:off x="5151593" y="1164028"/>
            <a:ext cx="29085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Arial"/>
              </a:rPr>
              <a:t>Fire Spread Risk Zone</a:t>
            </a:r>
            <a:endParaRPr lang="en-US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6598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CSU Palette 2016">
      <a:dk1>
        <a:srgbClr val="59595B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3246A4"/>
      </a:hlink>
      <a:folHlink>
        <a:srgbClr val="6B15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274320" tIns="182880" rIns="274320" bIns="182880" rtlCol="0" anchor="ctr"/>
      <a:lstStyle>
        <a:defPPr>
          <a:defRPr dirty="0" smtClean="0">
            <a:latin typeface="Proxima Nova" charset="0"/>
            <a:ea typeface="Proxima Nova" charset="0"/>
            <a:cs typeface="Proxima Nova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2060</TotalTime>
  <Words>334</Words>
  <Application>Microsoft Office PowerPoint</Application>
  <PresentationFormat>Widescreen</PresentationFormat>
  <Paragraphs>71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Statistics of Wildfire in USA</vt:lpstr>
      <vt:lpstr>PowerPoint Presentation</vt:lpstr>
      <vt:lpstr>Prithvi WxC | Geospatial Foundational AI Model</vt:lpstr>
      <vt:lpstr>PowerPoint Presentation</vt:lpstr>
      <vt:lpstr>FireNet | Our proposed Model Architecture</vt:lpstr>
      <vt:lpstr>Dataset and Experiments</vt:lpstr>
      <vt:lpstr>Dataset and Experiments | 10 epochs</vt:lpstr>
      <vt:lpstr>Fire Zone Highlights | 10 epochs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Matin,Abdul</cp:lastModifiedBy>
  <cp:revision>870</cp:revision>
  <cp:lastPrinted>2024-01-12T05:10:33Z</cp:lastPrinted>
  <dcterms:created xsi:type="dcterms:W3CDTF">2023-11-06T00:38:34Z</dcterms:created>
  <dcterms:modified xsi:type="dcterms:W3CDTF">2025-02-24T06:49:30Z</dcterms:modified>
</cp:coreProperties>
</file>